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72898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2"/>
    <p:restoredTop sz="91686"/>
  </p:normalViewPr>
  <p:slideViewPr>
    <p:cSldViewPr snapToGrid="0">
      <p:cViewPr>
        <p:scale>
          <a:sx n="201" d="100"/>
          <a:sy n="201" d="100"/>
        </p:scale>
        <p:origin x="48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4B54-2650-1C48-B6C6-03B7572BEADB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3938" y="1143000"/>
            <a:ext cx="2270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F4826-B4C1-B049-8326-2CEC1DAC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3938" y="1143000"/>
            <a:ext cx="2270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tab in the shiny app – list table </a:t>
            </a:r>
          </a:p>
          <a:p>
            <a:r>
              <a:rPr lang="en-US" dirty="0"/>
              <a:t>Develop a package </a:t>
            </a:r>
            <a:r>
              <a:rPr lang="en-US" dirty="0" err="1"/>
              <a:t>selecter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dirty="0" err="1"/>
              <a:t>advacnes</a:t>
            </a:r>
            <a:r>
              <a:rPr lang="en-US" dirty="0"/>
              <a:t> users may work backwards, And first I </a:t>
            </a:r>
            <a:r>
              <a:rPr lang="en-US" dirty="0" err="1"/>
              <a:t>dentify</a:t>
            </a:r>
            <a:r>
              <a:rPr lang="en-US" dirty="0"/>
              <a:t>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4826-B4C1-B049-8326-2CEC1DACC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35" y="1621191"/>
            <a:ext cx="6196330" cy="3448756"/>
          </a:xfrm>
        </p:spPr>
        <p:txBody>
          <a:bodyPr anchor="b"/>
          <a:lstStyle>
            <a:lvl1pPr algn="ctr"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5" y="5202944"/>
            <a:ext cx="5467350" cy="2391656"/>
          </a:xfrm>
        </p:spPr>
        <p:txBody>
          <a:bodyPr/>
          <a:lstStyle>
            <a:lvl1pPr marL="0" indent="0" algn="ctr">
              <a:buNone/>
              <a:defRPr sz="1913"/>
            </a:lvl1pPr>
            <a:lvl2pPr marL="364480" indent="0" algn="ctr">
              <a:buNone/>
              <a:defRPr sz="1594"/>
            </a:lvl2pPr>
            <a:lvl3pPr marL="728960" indent="0" algn="ctr">
              <a:buNone/>
              <a:defRPr sz="1435"/>
            </a:lvl3pPr>
            <a:lvl4pPr marL="1093440" indent="0" algn="ctr">
              <a:buNone/>
              <a:defRPr sz="1276"/>
            </a:lvl4pPr>
            <a:lvl5pPr marL="1457919" indent="0" algn="ctr">
              <a:buNone/>
              <a:defRPr sz="1276"/>
            </a:lvl5pPr>
            <a:lvl6pPr marL="1822399" indent="0" algn="ctr">
              <a:buNone/>
              <a:defRPr sz="1276"/>
            </a:lvl6pPr>
            <a:lvl7pPr marL="2186879" indent="0" algn="ctr">
              <a:buNone/>
              <a:defRPr sz="1276"/>
            </a:lvl7pPr>
            <a:lvl8pPr marL="2551359" indent="0" algn="ctr">
              <a:buNone/>
              <a:defRPr sz="1276"/>
            </a:lvl8pPr>
            <a:lvl9pPr marL="2915839" indent="0" algn="ctr">
              <a:buNone/>
              <a:defRPr sz="127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16764" y="527403"/>
            <a:ext cx="1571863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174" y="527403"/>
            <a:ext cx="4624467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77" y="2469624"/>
            <a:ext cx="6287453" cy="4120620"/>
          </a:xfrm>
        </p:spPr>
        <p:txBody>
          <a:bodyPr anchor="b"/>
          <a:lstStyle>
            <a:lvl1pPr>
              <a:defRPr sz="47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377" y="6629226"/>
            <a:ext cx="6287453" cy="2166937"/>
          </a:xfrm>
        </p:spPr>
        <p:txBody>
          <a:bodyPr/>
          <a:lstStyle>
            <a:lvl1pPr marL="0" indent="0">
              <a:buNone/>
              <a:defRPr sz="1913">
                <a:solidFill>
                  <a:schemeClr val="tx1"/>
                </a:solidFill>
              </a:defRPr>
            </a:lvl1pPr>
            <a:lvl2pPr marL="36448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2pPr>
            <a:lvl3pPr marL="728960" indent="0">
              <a:buNone/>
              <a:defRPr sz="1435">
                <a:solidFill>
                  <a:schemeClr val="tx1">
                    <a:tint val="75000"/>
                  </a:schemeClr>
                </a:solidFill>
              </a:defRPr>
            </a:lvl3pPr>
            <a:lvl4pPr marL="1093440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4pPr>
            <a:lvl5pPr marL="145791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5pPr>
            <a:lvl6pPr marL="182239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6pPr>
            <a:lvl7pPr marL="218687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7pPr>
            <a:lvl8pPr marL="255135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8pPr>
            <a:lvl9pPr marL="2915839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174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0461" y="2637014"/>
            <a:ext cx="3098165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527405"/>
            <a:ext cx="6287453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124" y="2428347"/>
            <a:ext cx="3083927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124" y="3618442"/>
            <a:ext cx="3083927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90462" y="2428347"/>
            <a:ext cx="3099114" cy="1190095"/>
          </a:xfrm>
        </p:spPr>
        <p:txBody>
          <a:bodyPr anchor="b"/>
          <a:lstStyle>
            <a:lvl1pPr marL="0" indent="0">
              <a:buNone/>
              <a:defRPr sz="1913" b="1"/>
            </a:lvl1pPr>
            <a:lvl2pPr marL="364480" indent="0">
              <a:buNone/>
              <a:defRPr sz="1594" b="1"/>
            </a:lvl2pPr>
            <a:lvl3pPr marL="728960" indent="0">
              <a:buNone/>
              <a:defRPr sz="1435" b="1"/>
            </a:lvl3pPr>
            <a:lvl4pPr marL="1093440" indent="0">
              <a:buNone/>
              <a:defRPr sz="1276" b="1"/>
            </a:lvl4pPr>
            <a:lvl5pPr marL="1457919" indent="0">
              <a:buNone/>
              <a:defRPr sz="1276" b="1"/>
            </a:lvl5pPr>
            <a:lvl6pPr marL="1822399" indent="0">
              <a:buNone/>
              <a:defRPr sz="1276" b="1"/>
            </a:lvl6pPr>
            <a:lvl7pPr marL="2186879" indent="0">
              <a:buNone/>
              <a:defRPr sz="1276" b="1"/>
            </a:lvl7pPr>
            <a:lvl8pPr marL="2551359" indent="0">
              <a:buNone/>
              <a:defRPr sz="1276" b="1"/>
            </a:lvl8pPr>
            <a:lvl9pPr marL="2915839" indent="0">
              <a:buNone/>
              <a:defRPr sz="1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90462" y="3618442"/>
            <a:ext cx="3099114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115" y="1426283"/>
            <a:ext cx="3690461" cy="7039681"/>
          </a:xfrm>
        </p:spPr>
        <p:txBody>
          <a:bodyPr/>
          <a:lstStyle>
            <a:lvl1pPr>
              <a:defRPr sz="2551"/>
            </a:lvl1pPr>
            <a:lvl2pPr>
              <a:defRPr sz="2232"/>
            </a:lvl2pPr>
            <a:lvl3pPr>
              <a:defRPr sz="191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23" y="660400"/>
            <a:ext cx="2351150" cy="2311400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9115" y="1426283"/>
            <a:ext cx="3690461" cy="7039681"/>
          </a:xfrm>
        </p:spPr>
        <p:txBody>
          <a:bodyPr anchor="t"/>
          <a:lstStyle>
            <a:lvl1pPr marL="0" indent="0">
              <a:buNone/>
              <a:defRPr sz="2551"/>
            </a:lvl1pPr>
            <a:lvl2pPr marL="364480" indent="0">
              <a:buNone/>
              <a:defRPr sz="2232"/>
            </a:lvl2pPr>
            <a:lvl3pPr marL="728960" indent="0">
              <a:buNone/>
              <a:defRPr sz="1913"/>
            </a:lvl3pPr>
            <a:lvl4pPr marL="1093440" indent="0">
              <a:buNone/>
              <a:defRPr sz="1594"/>
            </a:lvl4pPr>
            <a:lvl5pPr marL="1457919" indent="0">
              <a:buNone/>
              <a:defRPr sz="1594"/>
            </a:lvl5pPr>
            <a:lvl6pPr marL="1822399" indent="0">
              <a:buNone/>
              <a:defRPr sz="1594"/>
            </a:lvl6pPr>
            <a:lvl7pPr marL="2186879" indent="0">
              <a:buNone/>
              <a:defRPr sz="1594"/>
            </a:lvl7pPr>
            <a:lvl8pPr marL="2551359" indent="0">
              <a:buNone/>
              <a:defRPr sz="1594"/>
            </a:lvl8pPr>
            <a:lvl9pPr marL="2915839" indent="0">
              <a:buNone/>
              <a:defRPr sz="159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123" y="2971800"/>
            <a:ext cx="2351150" cy="5505627"/>
          </a:xfrm>
        </p:spPr>
        <p:txBody>
          <a:bodyPr/>
          <a:lstStyle>
            <a:lvl1pPr marL="0" indent="0">
              <a:buNone/>
              <a:defRPr sz="1276"/>
            </a:lvl1pPr>
            <a:lvl2pPr marL="364480" indent="0">
              <a:buNone/>
              <a:defRPr sz="1116"/>
            </a:lvl2pPr>
            <a:lvl3pPr marL="728960" indent="0">
              <a:buNone/>
              <a:defRPr sz="957"/>
            </a:lvl3pPr>
            <a:lvl4pPr marL="1093440" indent="0">
              <a:buNone/>
              <a:defRPr sz="797"/>
            </a:lvl4pPr>
            <a:lvl5pPr marL="1457919" indent="0">
              <a:buNone/>
              <a:defRPr sz="797"/>
            </a:lvl5pPr>
            <a:lvl6pPr marL="1822399" indent="0">
              <a:buNone/>
              <a:defRPr sz="797"/>
            </a:lvl6pPr>
            <a:lvl7pPr marL="2186879" indent="0">
              <a:buNone/>
              <a:defRPr sz="797"/>
            </a:lvl7pPr>
            <a:lvl8pPr marL="2551359" indent="0">
              <a:buNone/>
              <a:defRPr sz="797"/>
            </a:lvl8pPr>
            <a:lvl9pPr marL="2915839" indent="0">
              <a:buNone/>
              <a:defRPr sz="79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1174" y="527405"/>
            <a:ext cx="6287453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174" y="2637014"/>
            <a:ext cx="6287453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1174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F4344-CDC4-DB4D-B82B-D309F049C19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4746" y="9181397"/>
            <a:ext cx="246030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21" y="9181397"/>
            <a:ext cx="164020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FFFB-F188-5048-B1B9-1B502D009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28960" rtl="0" eaLnBrk="1" latinLnBrk="0" hangingPunct="1">
        <a:lnSpc>
          <a:spcPct val="90000"/>
        </a:lnSpc>
        <a:spcBef>
          <a:spcPct val="0"/>
        </a:spcBef>
        <a:buNone/>
        <a:defRPr sz="35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240" indent="-182240" algn="l" defTabSz="728960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4672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11200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756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64015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200463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11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59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079" indent="-182240" algn="l" defTabSz="72896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48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896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440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791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39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687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35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5839" algn="l" defTabSz="728960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5D0932-671F-43F9-B5FC-84D4D47CF4D9}"/>
              </a:ext>
            </a:extLst>
          </p:cNvPr>
          <p:cNvSpPr txBox="1"/>
          <p:nvPr/>
        </p:nvSpPr>
        <p:spPr>
          <a:xfrm>
            <a:off x="507662" y="287165"/>
            <a:ext cx="3266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Select your programming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2E57B-C98E-F945-92D4-8B8A62BD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4" y="650626"/>
            <a:ext cx="608772" cy="4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BFA57-9250-3F0A-8245-3DC86A5D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47" y="615138"/>
            <a:ext cx="1000353" cy="58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C0379-0E07-A3A7-7676-1D07AD91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92" y="581705"/>
            <a:ext cx="1016667" cy="74555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734402-78FA-6D2E-FC64-0227F034B0F9}"/>
              </a:ext>
            </a:extLst>
          </p:cNvPr>
          <p:cNvSpPr txBox="1"/>
          <p:nvPr/>
        </p:nvSpPr>
        <p:spPr>
          <a:xfrm>
            <a:off x="3304438" y="295817"/>
            <a:ext cx="2153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type of visualization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A29583-1A2F-F8EA-3F6D-334C8EC7B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299"/>
          <a:stretch/>
        </p:blipFill>
        <p:spPr>
          <a:xfrm>
            <a:off x="3290836" y="550756"/>
            <a:ext cx="555349" cy="615396"/>
          </a:xfrm>
          <a:prstGeom prst="rect">
            <a:avLst/>
          </a:prstGeom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EBF8319A-3372-506C-1577-4C52A1972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2" t="-281" r="54235" b="61048"/>
          <a:stretch/>
        </p:blipFill>
        <p:spPr>
          <a:xfrm>
            <a:off x="3930406" y="637952"/>
            <a:ext cx="734763" cy="516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E83556-6E30-D6F7-DC0F-5D7A460BDA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11" b="50000"/>
          <a:stretch/>
        </p:blipFill>
        <p:spPr>
          <a:xfrm>
            <a:off x="4735740" y="619575"/>
            <a:ext cx="754124" cy="5398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42A78E-83E8-E434-25FA-A6C1FC06E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9" t="15846" r="60192" b="17469"/>
          <a:stretch/>
        </p:blipFill>
        <p:spPr>
          <a:xfrm>
            <a:off x="5627818" y="544063"/>
            <a:ext cx="480583" cy="6153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4B7B89-0855-4860-890A-D882E8E08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0463" y="581706"/>
            <a:ext cx="646707" cy="6467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607197-6B9F-5AA4-A8C9-2082C74D1746}"/>
              </a:ext>
            </a:extLst>
          </p:cNvPr>
          <p:cNvSpPr txBox="1"/>
          <p:nvPr/>
        </p:nvSpPr>
        <p:spPr>
          <a:xfrm>
            <a:off x="507662" y="165625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Select a package/library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A8CF6C50-4E32-0F5E-0C9A-6A599CAA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430"/>
              </p:ext>
            </p:extLst>
          </p:nvPr>
        </p:nvGraphicFramePr>
        <p:xfrm>
          <a:off x="379411" y="2202016"/>
          <a:ext cx="2157045" cy="226416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19015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719015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</a:tblGrid>
              <a:tr h="510246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ggseg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surfplot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Brainspace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brainconn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nilearn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FieldTrip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326887">
                <a:tc>
                  <a:txBody>
                    <a:bodyPr/>
                    <a:lstStyle/>
                    <a:p>
                      <a:r>
                        <a:rPr lang="en-US" sz="800" dirty="0"/>
                        <a:t>fsbrain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pySurfer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Lead-DBS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259977">
                <a:tc>
                  <a:txBody>
                    <a:bodyPr/>
                    <a:lstStyle/>
                    <a:p>
                      <a:r>
                        <a:rPr lang="en-US" sz="800" dirty="0"/>
                        <a:t>ciftitools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DIPY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Brainstorm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  <a:tr h="27305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0438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BD64E8-F003-7BF7-0524-9DCB46079B7E}"/>
              </a:ext>
            </a:extLst>
          </p:cNvPr>
          <p:cNvSpPr txBox="1"/>
          <p:nvPr/>
        </p:nvSpPr>
        <p:spPr>
          <a:xfrm>
            <a:off x="3367033" y="1665761"/>
            <a:ext cx="1999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Identify your data and file-type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74831-3474-49A1-F1E5-77C239EFB969}"/>
              </a:ext>
            </a:extLst>
          </p:cNvPr>
          <p:cNvSpPr txBox="1"/>
          <p:nvPr/>
        </p:nvSpPr>
        <p:spPr>
          <a:xfrm>
            <a:off x="3492782" y="1939472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Vector</a:t>
            </a:r>
          </a:p>
          <a:p>
            <a:r>
              <a:rPr lang="en-US" sz="800" dirty="0"/>
              <a:t>(e.g. .txt, .csv)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AFCEA107-FD79-BC5A-CCF7-4A9A791E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37"/>
              </p:ext>
            </p:extLst>
          </p:nvPr>
        </p:nvGraphicFramePr>
        <p:xfrm>
          <a:off x="3589155" y="2265816"/>
          <a:ext cx="835784" cy="1047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18975">
                  <a:extLst>
                    <a:ext uri="{9D8B030D-6E8A-4147-A177-3AD203B41FA5}">
                      <a16:colId xmlns:a16="http://schemas.microsoft.com/office/drawing/2014/main" val="1677574328"/>
                    </a:ext>
                  </a:extLst>
                </a:gridCol>
                <a:gridCol w="416809">
                  <a:extLst>
                    <a:ext uri="{9D8B030D-6E8A-4147-A177-3AD203B41FA5}">
                      <a16:colId xmlns:a16="http://schemas.microsoft.com/office/drawing/2014/main" val="770385234"/>
                    </a:ext>
                  </a:extLst>
                </a:gridCol>
              </a:tblGrid>
              <a:tr h="181068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Region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7049131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r>
                        <a:rPr lang="en-US" sz="800" dirty="0"/>
                        <a:t>ROI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2509530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331699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487942"/>
                  </a:ext>
                </a:extLst>
              </a:tr>
              <a:tr h="2121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ROI 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6539972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275558F-C134-895D-EF21-38FF998A6978}"/>
              </a:ext>
            </a:extLst>
          </p:cNvPr>
          <p:cNvSpPr txBox="1"/>
          <p:nvPr/>
        </p:nvSpPr>
        <p:spPr>
          <a:xfrm>
            <a:off x="4806689" y="2014788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MRI-specific file type examples</a:t>
            </a:r>
          </a:p>
        </p:txBody>
      </p:sp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A54523F2-EEC3-B63A-A97C-3A355704D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08245"/>
              </p:ext>
            </p:extLst>
          </p:nvPr>
        </p:nvGraphicFramePr>
        <p:xfrm>
          <a:off x="4884920" y="2251586"/>
          <a:ext cx="1658896" cy="2099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29448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829448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File-type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800" dirty="0"/>
                        <a:t>NIFTI (.nil)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Voxel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800" dirty="0"/>
                        <a:t>CIFTI (.cii)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 and/or Voxel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800" dirty="0"/>
                        <a:t>GIFTI (.gii)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Vertex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800" dirty="0"/>
                        <a:t>FreeSurfer (e.g. .mgz)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Vertex, Voxel, Labels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32404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800" dirty="0"/>
                        <a:t>Tractography (e.g. .tck, .trk)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Streamlines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4569812"/>
                  </a:ext>
                </a:extLst>
              </a:tr>
            </a:tbl>
          </a:graphicData>
        </a:graphic>
      </p:graphicFrame>
      <p:graphicFrame>
        <p:nvGraphicFramePr>
          <p:cNvPr id="36" name="Table 28">
            <a:extLst>
              <a:ext uri="{FF2B5EF4-FFF2-40B4-BE49-F238E27FC236}">
                <a16:creationId xmlns:a16="http://schemas.microsoft.com/office/drawing/2014/main" id="{2BEC7675-C596-F8D4-6705-2DDBDA575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372765"/>
              </p:ext>
            </p:extLst>
          </p:nvPr>
        </p:nvGraphicFramePr>
        <p:xfrm>
          <a:off x="3611720" y="3727622"/>
          <a:ext cx="83578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946">
                  <a:extLst>
                    <a:ext uri="{9D8B030D-6E8A-4147-A177-3AD203B41FA5}">
                      <a16:colId xmlns:a16="http://schemas.microsoft.com/office/drawing/2014/main" val="2004354882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1127082959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3064295286"/>
                    </a:ext>
                  </a:extLst>
                </a:gridCol>
                <a:gridCol w="208946">
                  <a:extLst>
                    <a:ext uri="{9D8B030D-6E8A-4147-A177-3AD203B41FA5}">
                      <a16:colId xmlns:a16="http://schemas.microsoft.com/office/drawing/2014/main" val="928199873"/>
                    </a:ext>
                  </a:extLst>
                </a:gridCol>
              </a:tblGrid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36720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65166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04797"/>
                  </a:ext>
                </a:extLst>
              </a:tr>
              <a:tr h="14837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60102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5D35081-080D-5CBD-D5CE-62A0550098E0}"/>
              </a:ext>
            </a:extLst>
          </p:cNvPr>
          <p:cNvSpPr txBox="1"/>
          <p:nvPr/>
        </p:nvSpPr>
        <p:spPr>
          <a:xfrm rot="19404320">
            <a:off x="3418729" y="4408864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19F574-E308-1F9D-14F8-E3AB2ABF9A76}"/>
              </a:ext>
            </a:extLst>
          </p:cNvPr>
          <p:cNvSpPr txBox="1"/>
          <p:nvPr/>
        </p:nvSpPr>
        <p:spPr>
          <a:xfrm rot="19404320">
            <a:off x="3678334" y="4408864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4DA281-FEDD-2CF6-7DE1-F2B4BE4EC56A}"/>
              </a:ext>
            </a:extLst>
          </p:cNvPr>
          <p:cNvSpPr txBox="1"/>
          <p:nvPr/>
        </p:nvSpPr>
        <p:spPr>
          <a:xfrm rot="19404320">
            <a:off x="3874324" y="4408863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172867-2FA5-0041-3357-C0C24C567AF6}"/>
              </a:ext>
            </a:extLst>
          </p:cNvPr>
          <p:cNvSpPr txBox="1"/>
          <p:nvPr/>
        </p:nvSpPr>
        <p:spPr>
          <a:xfrm rot="19404320">
            <a:off x="4097084" y="4444873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2C88A-D5B1-112A-260A-B297ABFB6036}"/>
              </a:ext>
            </a:extLst>
          </p:cNvPr>
          <p:cNvSpPr txBox="1"/>
          <p:nvPr/>
        </p:nvSpPr>
        <p:spPr>
          <a:xfrm>
            <a:off x="3221629" y="3732029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66A7A2-82CA-DBBB-3BAA-8829237F27EE}"/>
              </a:ext>
            </a:extLst>
          </p:cNvPr>
          <p:cNvSpPr txBox="1"/>
          <p:nvPr/>
        </p:nvSpPr>
        <p:spPr>
          <a:xfrm>
            <a:off x="3211496" y="3878667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F8E860-F232-C2CE-4542-925A71012E13}"/>
              </a:ext>
            </a:extLst>
          </p:cNvPr>
          <p:cNvSpPr txBox="1"/>
          <p:nvPr/>
        </p:nvSpPr>
        <p:spPr>
          <a:xfrm>
            <a:off x="3214508" y="4030768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669B1E-D2DE-9C79-6293-730A70A091A3}"/>
              </a:ext>
            </a:extLst>
          </p:cNvPr>
          <p:cNvSpPr txBox="1"/>
          <p:nvPr/>
        </p:nvSpPr>
        <p:spPr>
          <a:xfrm>
            <a:off x="3214508" y="418608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ROI 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2A05B2-1CB1-7F12-02E6-6BAA27B0BEB4}"/>
              </a:ext>
            </a:extLst>
          </p:cNvPr>
          <p:cNvSpPr txBox="1"/>
          <p:nvPr/>
        </p:nvSpPr>
        <p:spPr>
          <a:xfrm>
            <a:off x="3341626" y="5039020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 visualization and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5AC50F-70E2-50C0-3BF1-A0A2D2F9165C}"/>
              </a:ext>
            </a:extLst>
          </p:cNvPr>
          <p:cNvSpPr txBox="1"/>
          <p:nvPr/>
        </p:nvSpPr>
        <p:spPr>
          <a:xfrm>
            <a:off x="590604" y="5015849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Generate visualization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F3397B-3344-8B02-EA15-D3022C35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604" y="5327363"/>
            <a:ext cx="1848276" cy="9925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52F6961-D9DD-A796-4AED-E9DF1136CE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4288" y="5573715"/>
            <a:ext cx="1291993" cy="7267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2DA056-A32E-ED60-FA58-83E3A3FFC91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726" t="31736" r="20525" b="38783"/>
          <a:stretch/>
        </p:blipFill>
        <p:spPr>
          <a:xfrm>
            <a:off x="4904233" y="5754438"/>
            <a:ext cx="1357409" cy="37021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CC3C4D0-0804-D2F2-255D-7D55147AD4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2396" y="5552340"/>
            <a:ext cx="695579" cy="8062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990044-102F-1B3E-AE97-26D607E6B8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439" y="5663472"/>
            <a:ext cx="503920" cy="584027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ABEA4C7-D87B-BD29-6408-4C4DB5E2A425}"/>
              </a:ext>
            </a:extLst>
          </p:cNvPr>
          <p:cNvSpPr/>
          <p:nvPr/>
        </p:nvSpPr>
        <p:spPr>
          <a:xfrm>
            <a:off x="266236" y="516824"/>
            <a:ext cx="2438489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5C8D15A-15A0-339B-D03C-3FB6F88742B2}"/>
              </a:ext>
            </a:extLst>
          </p:cNvPr>
          <p:cNvSpPr/>
          <p:nvPr/>
        </p:nvSpPr>
        <p:spPr>
          <a:xfrm>
            <a:off x="3124133" y="528678"/>
            <a:ext cx="3903130" cy="81231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AC22D9-E95C-DFF2-8634-9E2F622880F1}"/>
              </a:ext>
            </a:extLst>
          </p:cNvPr>
          <p:cNvSpPr txBox="1"/>
          <p:nvPr/>
        </p:nvSpPr>
        <p:spPr>
          <a:xfrm>
            <a:off x="3286899" y="1129476"/>
            <a:ext cx="375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Voxel	          Region	       Vertex	  Edge	      Streamline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B97F964-C7CE-BCA9-6531-B861BFEF9237}"/>
              </a:ext>
            </a:extLst>
          </p:cNvPr>
          <p:cNvSpPr/>
          <p:nvPr/>
        </p:nvSpPr>
        <p:spPr>
          <a:xfrm>
            <a:off x="3099587" y="1895316"/>
            <a:ext cx="3903130" cy="2804956"/>
          </a:xfrm>
          <a:prstGeom prst="roundRect">
            <a:avLst>
              <a:gd name="adj" fmla="val 9416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E00DFB9-E144-D42E-20FF-DDCCAF04C4AF}"/>
              </a:ext>
            </a:extLst>
          </p:cNvPr>
          <p:cNvSpPr/>
          <p:nvPr/>
        </p:nvSpPr>
        <p:spPr>
          <a:xfrm>
            <a:off x="252916" y="1895316"/>
            <a:ext cx="2436264" cy="2799542"/>
          </a:xfrm>
          <a:prstGeom prst="roundRect">
            <a:avLst>
              <a:gd name="adj" fmla="val 13519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32518B-0110-2B4B-1358-402F18E9CB17}"/>
              </a:ext>
            </a:extLst>
          </p:cNvPr>
          <p:cNvSpPr/>
          <p:nvPr/>
        </p:nvSpPr>
        <p:spPr>
          <a:xfrm>
            <a:off x="365348" y="5234946"/>
            <a:ext cx="2399330" cy="136540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ABBA199-EF22-E3A1-7B41-5371B3CCC709}"/>
              </a:ext>
            </a:extLst>
          </p:cNvPr>
          <p:cNvSpPr/>
          <p:nvPr/>
        </p:nvSpPr>
        <p:spPr>
          <a:xfrm>
            <a:off x="3159911" y="5272734"/>
            <a:ext cx="3855335" cy="131615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0E0FF4B2-248F-FDAF-68B2-DCB702F72984}"/>
              </a:ext>
            </a:extLst>
          </p:cNvPr>
          <p:cNvSpPr/>
          <p:nvPr/>
        </p:nvSpPr>
        <p:spPr>
          <a:xfrm>
            <a:off x="2704724" y="851760"/>
            <a:ext cx="375006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eft-right Arrow 93">
            <a:extLst>
              <a:ext uri="{FF2B5EF4-FFF2-40B4-BE49-F238E27FC236}">
                <a16:creationId xmlns:a16="http://schemas.microsoft.com/office/drawing/2014/main" id="{4DF7D33E-FB87-FFCC-DE09-0FA0A609265B}"/>
              </a:ext>
            </a:extLst>
          </p:cNvPr>
          <p:cNvSpPr/>
          <p:nvPr/>
        </p:nvSpPr>
        <p:spPr>
          <a:xfrm>
            <a:off x="2689180" y="3310284"/>
            <a:ext cx="400976" cy="18000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30D240D2-6E6B-27CE-3932-3601B497AE22}"/>
              </a:ext>
            </a:extLst>
          </p:cNvPr>
          <p:cNvSpPr/>
          <p:nvPr/>
        </p:nvSpPr>
        <p:spPr>
          <a:xfrm rot="5400000">
            <a:off x="1318332" y="4754093"/>
            <a:ext cx="313363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88E64586-F14F-7B87-61B3-B4E5B7F3F0D7}"/>
              </a:ext>
            </a:extLst>
          </p:cNvPr>
          <p:cNvSpPr/>
          <p:nvPr/>
        </p:nvSpPr>
        <p:spPr>
          <a:xfrm rot="5400000">
            <a:off x="4781044" y="1414859"/>
            <a:ext cx="319230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61C06E-43D0-7F63-0FC4-8D2353B35B66}"/>
              </a:ext>
            </a:extLst>
          </p:cNvPr>
          <p:cNvSpPr txBox="1"/>
          <p:nvPr/>
        </p:nvSpPr>
        <p:spPr>
          <a:xfrm>
            <a:off x="434539" y="6334976"/>
            <a:ext cx="2278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See Section 4 for template generator!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56D714-B11A-AC82-08FB-D467DAF13E84}"/>
              </a:ext>
            </a:extLst>
          </p:cNvPr>
          <p:cNvSpPr txBox="1"/>
          <p:nvPr/>
        </p:nvSpPr>
        <p:spPr>
          <a:xfrm>
            <a:off x="364571" y="4142192"/>
            <a:ext cx="2186723" cy="4154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See Table 1 for full list!</a:t>
            </a:r>
          </a:p>
          <a:p>
            <a:pPr algn="ctr"/>
            <a:r>
              <a:rPr lang="en-US" sz="1050" b="1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468E1D-0EFD-E914-4B32-A7A6F7A9814F}"/>
              </a:ext>
            </a:extLst>
          </p:cNvPr>
          <p:cNvSpPr/>
          <p:nvPr/>
        </p:nvSpPr>
        <p:spPr>
          <a:xfrm>
            <a:off x="215900" y="30536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A5E11F-AF03-83E5-9562-65CE5EB583C2}"/>
              </a:ext>
            </a:extLst>
          </p:cNvPr>
          <p:cNvSpPr/>
          <p:nvPr/>
        </p:nvSpPr>
        <p:spPr>
          <a:xfrm>
            <a:off x="2977338" y="31509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FC9A88-BAC7-8489-573A-F175E110D94A}"/>
              </a:ext>
            </a:extLst>
          </p:cNvPr>
          <p:cNvSpPr/>
          <p:nvPr/>
        </p:nvSpPr>
        <p:spPr>
          <a:xfrm>
            <a:off x="2983027" y="1759414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21037D-0D02-3C1E-6ECA-7CDAC85E9868}"/>
              </a:ext>
            </a:extLst>
          </p:cNvPr>
          <p:cNvSpPr/>
          <p:nvPr/>
        </p:nvSpPr>
        <p:spPr>
          <a:xfrm>
            <a:off x="215900" y="174608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963C6-3AA7-C788-2D55-23B9DD8A5A1C}"/>
              </a:ext>
            </a:extLst>
          </p:cNvPr>
          <p:cNvSpPr/>
          <p:nvPr/>
        </p:nvSpPr>
        <p:spPr>
          <a:xfrm>
            <a:off x="281556" y="5037346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40B9F-9E1C-53DA-ADDA-859AAE4C2881}"/>
              </a:ext>
            </a:extLst>
          </p:cNvPr>
          <p:cNvSpPr/>
          <p:nvPr/>
        </p:nvSpPr>
        <p:spPr>
          <a:xfrm>
            <a:off x="3039690" y="5090473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49A04-4DBC-2A64-D124-5DF4D84E62C7}"/>
              </a:ext>
            </a:extLst>
          </p:cNvPr>
          <p:cNvSpPr txBox="1"/>
          <p:nvPr/>
        </p:nvSpPr>
        <p:spPr>
          <a:xfrm>
            <a:off x="3522576" y="3388874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Matrix</a:t>
            </a:r>
          </a:p>
          <a:p>
            <a:r>
              <a:rPr lang="en-US" sz="800" dirty="0"/>
              <a:t>(e.g. .txt, .csv)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1BD1D9-2C23-8441-B862-9A60DE26BFC4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030" b="99495" l="392" r="97255">
                        <a14:foregroundMark x1="33333" y1="76263" x2="18824" y2="61111"/>
                        <a14:foregroundMark x1="18824" y1="61111" x2="14118" y2="34848"/>
                        <a14:foregroundMark x1="14118" y1="34848" x2="30196" y2="18182"/>
                        <a14:foregroundMark x1="30196" y1="18182" x2="49412" y2="12121"/>
                        <a14:foregroundMark x1="49412" y1="12121" x2="68235" y2="12121"/>
                        <a14:foregroundMark x1="68235" y1="12121" x2="85098" y2="19697"/>
                        <a14:foregroundMark x1="85098" y1="19697" x2="96471" y2="36869"/>
                        <a14:foregroundMark x1="96471" y1="36869" x2="93333" y2="59596"/>
                        <a14:foregroundMark x1="93333" y1="59596" x2="87059" y2="68687"/>
                        <a14:foregroundMark x1="98431" y1="46465" x2="98431" y2="46465"/>
                        <a14:foregroundMark x1="89412" y1="93434" x2="89412" y2="93434"/>
                        <a14:foregroundMark x1="52941" y1="96465" x2="52941" y2="96465"/>
                        <a14:foregroundMark x1="88627" y1="97980" x2="88627" y2="97980"/>
                        <a14:foregroundMark x1="63922" y1="78283" x2="63922" y2="78283"/>
                        <a14:foregroundMark x1="86275" y1="70202" x2="86275" y2="70202"/>
                        <a14:foregroundMark x1="86667" y1="70202" x2="84314" y2="71717"/>
                        <a14:foregroundMark x1="83529" y1="70707" x2="83529" y2="70707"/>
                        <a14:foregroundMark x1="63529" y1="77778" x2="63529" y2="77778"/>
                        <a14:foregroundMark x1="58824" y1="80303" x2="70980" y2="79798"/>
                        <a14:foregroundMark x1="14902" y1="64646" x2="9020" y2="39394"/>
                        <a14:foregroundMark x1="9020" y1="39394" x2="22745" y2="23737"/>
                        <a14:foregroundMark x1="22745" y1="23737" x2="22745" y2="23737"/>
                        <a14:foregroundMark x1="72157" y1="11111" x2="50980" y2="6566"/>
                        <a14:foregroundMark x1="50980" y1="6566" x2="13725" y2="21212"/>
                        <a14:foregroundMark x1="13725" y1="21212" x2="5882" y2="41414"/>
                        <a14:foregroundMark x1="1176" y1="44444" x2="1176" y2="44444"/>
                        <a14:foregroundMark x1="50588" y1="3535" x2="50588" y2="3535"/>
                        <a14:foregroundMark x1="69020" y1="81818" x2="69020" y2="81818"/>
                        <a14:foregroundMark x1="57255" y1="99495" x2="57255" y2="99495"/>
                        <a14:foregroundMark x1="95294" y1="99495" x2="95294" y2="99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33" y="2286077"/>
            <a:ext cx="381731" cy="296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432F61-AADB-9C33-2F72-24FEB9AA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895" y="2264892"/>
            <a:ext cx="614597" cy="360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A8100B-4C65-5FDF-2DAB-04FD2BA1D7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375" y="2203532"/>
            <a:ext cx="624620" cy="458055"/>
          </a:xfrm>
          <a:prstGeom prst="rect">
            <a:avLst/>
          </a:prstGeom>
          <a:effectLst>
            <a:softEdge rad="0"/>
          </a:effec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CD7A652B-D21F-09EA-67B8-693AD203E297}"/>
              </a:ext>
            </a:extLst>
          </p:cNvPr>
          <p:cNvSpPr/>
          <p:nvPr/>
        </p:nvSpPr>
        <p:spPr>
          <a:xfrm>
            <a:off x="2749127" y="5606326"/>
            <a:ext cx="375006" cy="180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97B5A-CC80-B83B-3F2D-1FDA1937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10" y="904284"/>
            <a:ext cx="4850969" cy="5300133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433C6B2-A5BB-A8FA-691C-CC95E04FB3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5168" y="650807"/>
            <a:ext cx="169497" cy="33745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5238C9-3AF3-C98A-91AE-3351841BE895}"/>
              </a:ext>
            </a:extLst>
          </p:cNvPr>
          <p:cNvSpPr txBox="1"/>
          <p:nvPr/>
        </p:nvSpPr>
        <p:spPr>
          <a:xfrm>
            <a:off x="921144" y="534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4626D-73BF-9347-24B0-8365EC902B35}"/>
              </a:ext>
            </a:extLst>
          </p:cNvPr>
          <p:cNvSpPr/>
          <p:nvPr/>
        </p:nvSpPr>
        <p:spPr>
          <a:xfrm>
            <a:off x="1141187" y="904282"/>
            <a:ext cx="538842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04927C-0CB7-8A22-E3E0-76A3DEF2C5D9}"/>
              </a:ext>
            </a:extLst>
          </p:cNvPr>
          <p:cNvSpPr/>
          <p:nvPr/>
        </p:nvSpPr>
        <p:spPr>
          <a:xfrm>
            <a:off x="1715016" y="904282"/>
            <a:ext cx="1314841" cy="21150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514B8C6-D82A-6800-9BCF-D647119CB8A9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458005" y="634048"/>
            <a:ext cx="184666" cy="35580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9CBC89-E33D-8E10-D375-4D512B2001DD}"/>
              </a:ext>
            </a:extLst>
          </p:cNvPr>
          <p:cNvSpPr txBox="1"/>
          <p:nvPr/>
        </p:nvSpPr>
        <p:spPr>
          <a:xfrm>
            <a:off x="2652005" y="5081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B27F1-32AE-A698-793D-6E1C69EF729F}"/>
              </a:ext>
            </a:extLst>
          </p:cNvPr>
          <p:cNvSpPr/>
          <p:nvPr/>
        </p:nvSpPr>
        <p:spPr>
          <a:xfrm>
            <a:off x="1069729" y="1404259"/>
            <a:ext cx="1582277" cy="187234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804305E-EF85-FA40-67AB-64F91E7042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803731" y="1959431"/>
            <a:ext cx="265999" cy="3810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90C6B5-C8DB-D4BF-3540-DB6E6ACA4CCF}"/>
              </a:ext>
            </a:extLst>
          </p:cNvPr>
          <p:cNvSpPr txBox="1"/>
          <p:nvPr/>
        </p:nvSpPr>
        <p:spPr>
          <a:xfrm>
            <a:off x="652887" y="1643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B8651B-2B96-4365-196F-F64DC72083BD}"/>
              </a:ext>
            </a:extLst>
          </p:cNvPr>
          <p:cNvSpPr/>
          <p:nvPr/>
        </p:nvSpPr>
        <p:spPr>
          <a:xfrm>
            <a:off x="2840850" y="1404259"/>
            <a:ext cx="3019195" cy="16274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1B69912-EE52-A132-233C-C26E2B50DF22}"/>
              </a:ext>
            </a:extLst>
          </p:cNvPr>
          <p:cNvCxnSpPr>
            <a:cxnSpLocks/>
            <a:stCxn id="30" idx="3"/>
            <a:endCxn id="32" idx="2"/>
          </p:cNvCxnSpPr>
          <p:nvPr/>
        </p:nvCxnSpPr>
        <p:spPr>
          <a:xfrm flipV="1">
            <a:off x="5860044" y="1796146"/>
            <a:ext cx="151860" cy="42182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3C2721-9E0A-A4AB-BC13-507BBF8C41A9}"/>
              </a:ext>
            </a:extLst>
          </p:cNvPr>
          <p:cNvSpPr txBox="1"/>
          <p:nvPr/>
        </p:nvSpPr>
        <p:spPr>
          <a:xfrm>
            <a:off x="5861061" y="14268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FE5013-7B43-40AF-C2FF-13A67569B443}"/>
              </a:ext>
            </a:extLst>
          </p:cNvPr>
          <p:cNvSpPr/>
          <p:nvPr/>
        </p:nvSpPr>
        <p:spPr>
          <a:xfrm>
            <a:off x="2684424" y="3118758"/>
            <a:ext cx="3203854" cy="308565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52CEF94-605A-C260-9CAB-6FEF028A67E1}"/>
              </a:ext>
            </a:extLst>
          </p:cNvPr>
          <p:cNvCxnSpPr>
            <a:cxnSpLocks/>
            <a:stCxn id="36" idx="3"/>
            <a:endCxn id="40" idx="2"/>
          </p:cNvCxnSpPr>
          <p:nvPr/>
        </p:nvCxnSpPr>
        <p:spPr>
          <a:xfrm flipV="1">
            <a:off x="5888279" y="4176783"/>
            <a:ext cx="233579" cy="48480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CA73CF-E4AB-D7E0-ADC8-DB2B31970119}"/>
              </a:ext>
            </a:extLst>
          </p:cNvPr>
          <p:cNvSpPr txBox="1"/>
          <p:nvPr/>
        </p:nvSpPr>
        <p:spPr>
          <a:xfrm>
            <a:off x="5971014" y="38074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471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3296</TotalTime>
  <Words>230</Words>
  <Application>Microsoft Macintosh PowerPoint</Application>
  <PresentationFormat>Custom</PresentationFormat>
  <Paragraphs>105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 Chopra</dc:creator>
  <cp:lastModifiedBy>Sid Chopra</cp:lastModifiedBy>
  <cp:revision>8</cp:revision>
  <dcterms:created xsi:type="dcterms:W3CDTF">2023-01-24T16:58:52Z</dcterms:created>
  <dcterms:modified xsi:type="dcterms:W3CDTF">2023-02-10T22:51:14Z</dcterms:modified>
</cp:coreProperties>
</file>